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300" r:id="rId4"/>
    <p:sldId id="297" r:id="rId5"/>
    <p:sldId id="289" r:id="rId6"/>
    <p:sldId id="293" r:id="rId7"/>
    <p:sldId id="291" r:id="rId8"/>
    <p:sldId id="298" r:id="rId9"/>
    <p:sldId id="301" r:id="rId10"/>
    <p:sldId id="294" r:id="rId11"/>
    <p:sldId id="295" r:id="rId12"/>
    <p:sldId id="296" r:id="rId13"/>
    <p:sldId id="302" r:id="rId14"/>
  </p:sldIdLst>
  <p:sldSz cx="9144000" cy="6858000" type="screen4x3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42" autoAdjust="0"/>
    <p:restoredTop sz="94682"/>
  </p:normalViewPr>
  <p:slideViewPr>
    <p:cSldViewPr>
      <p:cViewPr varScale="1">
        <p:scale>
          <a:sx n="106" d="100"/>
          <a:sy n="106" d="100"/>
        </p:scale>
        <p:origin x="18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E7AC5-0F9A-4A66-B528-34B70FDAA74B}" type="datetimeFigureOut">
              <a:rPr lang="de-AT" smtClean="0"/>
              <a:pPr/>
              <a:t>09.11.2023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788B1-CA7C-41F8-A05B-1600FE0261CC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E7AC5-0F9A-4A66-B528-34B70FDAA74B}" type="datetimeFigureOut">
              <a:rPr lang="de-AT" smtClean="0"/>
              <a:pPr/>
              <a:t>09.11.2023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788B1-CA7C-41F8-A05B-1600FE0261CC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E7AC5-0F9A-4A66-B528-34B70FDAA74B}" type="datetimeFigureOut">
              <a:rPr lang="de-AT" smtClean="0"/>
              <a:pPr/>
              <a:t>09.11.2023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788B1-CA7C-41F8-A05B-1600FE0261CC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E7AC5-0F9A-4A66-B528-34B70FDAA74B}" type="datetimeFigureOut">
              <a:rPr lang="de-AT" smtClean="0"/>
              <a:pPr/>
              <a:t>09.11.2023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788B1-CA7C-41F8-A05B-1600FE0261CC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E7AC5-0F9A-4A66-B528-34B70FDAA74B}" type="datetimeFigureOut">
              <a:rPr lang="de-AT" smtClean="0"/>
              <a:pPr/>
              <a:t>09.11.2023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788B1-CA7C-41F8-A05B-1600FE0261CC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E7AC5-0F9A-4A66-B528-34B70FDAA74B}" type="datetimeFigureOut">
              <a:rPr lang="de-AT" smtClean="0"/>
              <a:pPr/>
              <a:t>09.11.2023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788B1-CA7C-41F8-A05B-1600FE0261CC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E7AC5-0F9A-4A66-B528-34B70FDAA74B}" type="datetimeFigureOut">
              <a:rPr lang="de-AT" smtClean="0"/>
              <a:pPr/>
              <a:t>09.11.2023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788B1-CA7C-41F8-A05B-1600FE0261CC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E7AC5-0F9A-4A66-B528-34B70FDAA74B}" type="datetimeFigureOut">
              <a:rPr lang="de-AT" smtClean="0"/>
              <a:pPr/>
              <a:t>09.11.2023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788B1-CA7C-41F8-A05B-1600FE0261CC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E7AC5-0F9A-4A66-B528-34B70FDAA74B}" type="datetimeFigureOut">
              <a:rPr lang="de-AT" smtClean="0"/>
              <a:pPr/>
              <a:t>09.11.2023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788B1-CA7C-41F8-A05B-1600FE0261CC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E7AC5-0F9A-4A66-B528-34B70FDAA74B}" type="datetimeFigureOut">
              <a:rPr lang="de-AT" smtClean="0"/>
              <a:pPr/>
              <a:t>09.11.2023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788B1-CA7C-41F8-A05B-1600FE0261CC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E7AC5-0F9A-4A66-B528-34B70FDAA74B}" type="datetimeFigureOut">
              <a:rPr lang="de-AT" smtClean="0"/>
              <a:pPr/>
              <a:t>09.11.2023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788B1-CA7C-41F8-A05B-1600FE0261CC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E7AC5-0F9A-4A66-B528-34B70FDAA74B}" type="datetimeFigureOut">
              <a:rPr lang="de-AT" smtClean="0"/>
              <a:pPr/>
              <a:t>09.11.2023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788B1-CA7C-41F8-A05B-1600FE0261CC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19672" y="817569"/>
            <a:ext cx="6877223" cy="5014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/>
              <a:ea typeface="Verdana" pitchFamily="34" charset="0"/>
              <a:cs typeface="Verdana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/>
                <a:ea typeface="Verdana" pitchFamily="34" charset="0"/>
                <a:cs typeface="Verdana"/>
              </a:rPr>
              <a:t>Abendgymnasium Linz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/>
              <a:ea typeface="Verdana" pitchFamily="34" charset="0"/>
              <a:cs typeface="Verdana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4000" b="1" dirty="0">
                <a:latin typeface="Verdana"/>
                <a:ea typeface="Verdana" pitchFamily="34" charset="0"/>
                <a:cs typeface="Verdana"/>
              </a:rPr>
              <a:t>Informationen</a:t>
            </a:r>
            <a:r>
              <a:rPr kumimoji="0" lang="de-DE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/>
                <a:ea typeface="Verdana" pitchFamily="34" charset="0"/>
                <a:cs typeface="Verdana"/>
              </a:rPr>
              <a:t> zur Matura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Bild 1" descr="Eule 600-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2115964" cy="177789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492F70-BE23-45F1-94FB-037506072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de-DE" sz="3000" b="1" dirty="0">
                <a:latin typeface="Verdana"/>
                <a:cs typeface="Verdana"/>
              </a:rPr>
              <a:t>Anmeldung zur RP</a:t>
            </a:r>
            <a:endParaRPr lang="de-AT" sz="3000" dirty="0">
              <a:latin typeface="Verdana"/>
              <a:cs typeface="Verdana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A2D4772-D1DD-4451-A4B7-47AE7D12D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de-DE" sz="2500" b="1" dirty="0">
                <a:latin typeface="Verdana"/>
                <a:ea typeface="Verdana" panose="020B0604030504040204" pitchFamily="34" charset="0"/>
                <a:cs typeface="Verdana"/>
              </a:rPr>
              <a:t>Anmeldung</a:t>
            </a:r>
          </a:p>
          <a:p>
            <a:pPr marL="457200" lvl="1" indent="0">
              <a:buNone/>
            </a:pPr>
            <a:r>
              <a:rPr lang="de-DE" sz="2500" dirty="0">
                <a:latin typeface="Verdana"/>
                <a:ea typeface="Verdana" panose="020B0604030504040204" pitchFamily="34" charset="0"/>
                <a:cs typeface="Verdana"/>
              </a:rPr>
              <a:t>Online</a:t>
            </a:r>
          </a:p>
          <a:p>
            <a:pPr marL="457200" lvl="1" indent="0">
              <a:buNone/>
            </a:pPr>
            <a:r>
              <a:rPr lang="de-DE" sz="2500" dirty="0">
                <a:latin typeface="Verdana"/>
                <a:ea typeface="Verdana" panose="020B0604030504040204" pitchFamily="34" charset="0"/>
                <a:cs typeface="Verdana"/>
              </a:rPr>
              <a:t>Der Anmeldelink wird per </a:t>
            </a:r>
            <a:r>
              <a:rPr lang="de-DE" sz="2500" dirty="0" err="1">
                <a:latin typeface="Verdana"/>
                <a:ea typeface="Verdana" panose="020B0604030504040204" pitchFamily="34" charset="0"/>
                <a:cs typeface="Verdana"/>
              </a:rPr>
              <a:t>Eduvidual</a:t>
            </a:r>
            <a:r>
              <a:rPr lang="de-DE" sz="2500" dirty="0">
                <a:latin typeface="Verdana"/>
                <a:ea typeface="Verdana" panose="020B0604030504040204" pitchFamily="34" charset="0"/>
                <a:cs typeface="Verdana"/>
              </a:rPr>
              <a:t> verschickt.</a:t>
            </a:r>
            <a:endParaRPr lang="de-AT" sz="2500" dirty="0">
              <a:latin typeface="Verdana"/>
              <a:ea typeface="Verdana" panose="020B0604030504040204" pitchFamily="34" charset="0"/>
              <a:cs typeface="Verdana"/>
            </a:endParaRPr>
          </a:p>
          <a:p>
            <a:pPr marL="457200" lvl="1" indent="0">
              <a:buNone/>
            </a:pPr>
            <a:endParaRPr lang="de-AT" sz="2500" b="1" dirty="0">
              <a:latin typeface="Verdana"/>
              <a:ea typeface="Verdana" panose="020B0604030504040204" pitchFamily="34" charset="0"/>
              <a:cs typeface="Verdana"/>
            </a:endParaRPr>
          </a:p>
          <a:p>
            <a:pPr lvl="1"/>
            <a:endParaRPr lang="de-AT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endParaRPr lang="de-AT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endParaRPr lang="de-DE" dirty="0"/>
          </a:p>
          <a:p>
            <a:pPr marL="457200" lvl="1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81405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A7F9E7-E76B-4494-B224-47B1EE4F53A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br>
              <a:rPr lang="de-DE" b="1" dirty="0"/>
            </a:br>
            <a:r>
              <a:rPr lang="de-DE" b="1" dirty="0"/>
              <a:t>Abmeldung von der RP</a:t>
            </a:r>
            <a:br>
              <a:rPr lang="de-DE" dirty="0"/>
            </a:b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18C4DFE-5746-4FFB-9A0A-818F7AEB4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lvl="1" indent="0">
              <a:buNone/>
            </a:pPr>
            <a:endParaRPr lang="de-AT" sz="2400" dirty="0">
              <a:ea typeface="Verdana" pitchFamily="34" charset="0"/>
              <a:cs typeface="Verdana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de-DE" sz="2400" b="1" dirty="0">
                <a:ea typeface="Verdana" panose="020B0604030504040204" pitchFamily="34" charset="0"/>
                <a:cs typeface="Verdana" panose="020B0604030504040204" pitchFamily="34" charset="0"/>
              </a:rPr>
              <a:t>Abmeldung</a:t>
            </a:r>
            <a:r>
              <a:rPr lang="de-DE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de-DE" sz="2400" dirty="0">
                <a:ea typeface="Verdana" panose="020B0604030504040204" pitchFamily="34" charset="0"/>
                <a:cs typeface="Verdana" panose="020B0604030504040204" pitchFamily="34" charset="0"/>
              </a:rPr>
              <a:t>Eine fristgerechte Abmeldung bewirkt eine komplette Löschung. Das Fach muss nicht zwingend noch einmal gewählt werden.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de-AT" sz="2400" dirty="0">
              <a:ea typeface="Verdana" pitchFamily="34" charset="0"/>
              <a:cs typeface="Verdana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de-AT" sz="2400" dirty="0">
                <a:ea typeface="Verdana" pitchFamily="34" charset="0"/>
                <a:cs typeface="Verdana" pitchFamily="34" charset="0"/>
              </a:rPr>
              <a:t>Eine nicht fristgerechte Abmeldung oder nicht gerechtfertigtes Fernbleiben von der RP bedeutet einen </a:t>
            </a:r>
            <a:r>
              <a:rPr lang="de-AT" sz="2400" b="1" dirty="0">
                <a:ea typeface="Verdana" pitchFamily="34" charset="0"/>
                <a:cs typeface="Verdana" pitchFamily="34" charset="0"/>
              </a:rPr>
              <a:t>Terminverlust</a:t>
            </a:r>
            <a:r>
              <a:rPr lang="de-AT" sz="2400" dirty="0">
                <a:ea typeface="Verdana" pitchFamily="34" charset="0"/>
                <a:cs typeface="Verdana" pitchFamily="34" charset="0"/>
              </a:rPr>
              <a:t> (auch bei Erstantritt), d. h. eine Antrittsmöglichkeit weniger!</a:t>
            </a:r>
          </a:p>
          <a:p>
            <a:pPr lvl="1"/>
            <a:endParaRPr lang="de-AT" sz="2400" dirty="0">
              <a:ea typeface="Verdana" pitchFamily="34" charset="0"/>
              <a:cs typeface="Verdana" pitchFamily="34" charset="0"/>
            </a:endParaRPr>
          </a:p>
          <a:p>
            <a:pPr marL="457200" lvl="1" indent="0">
              <a:buNone/>
            </a:pPr>
            <a:endParaRPr lang="de-AT" sz="2400" dirty="0">
              <a:ea typeface="Verdana" pitchFamily="34" charset="0"/>
              <a:cs typeface="Verdana" pitchFamily="34" charset="0"/>
            </a:endParaRPr>
          </a:p>
          <a:p>
            <a:pPr lvl="1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28108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C4C092-701B-47E6-A141-FDF4A109A2A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br>
              <a:rPr lang="de-DE" sz="3300" b="1" dirty="0">
                <a:latin typeface="Verdana"/>
                <a:cs typeface="Verdana"/>
              </a:rPr>
            </a:br>
            <a:r>
              <a:rPr lang="de-DE" sz="3300" b="1" dirty="0">
                <a:latin typeface="Verdana"/>
                <a:cs typeface="Verdana"/>
              </a:rPr>
              <a:t>Kleidung bei der mündlichen RP: festlich</a:t>
            </a:r>
            <a:br>
              <a:rPr lang="de-DE" b="1" dirty="0"/>
            </a:br>
            <a:endParaRPr lang="de-AT" dirty="0"/>
          </a:p>
        </p:txBody>
      </p:sp>
      <p:pic>
        <p:nvPicPr>
          <p:cNvPr id="4" name="Inhaltsplatzhalter 3" descr="21_Maturafoto_Juli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" r="27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68027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000" b="1" dirty="0">
                <a:latin typeface="Verdana"/>
                <a:cs typeface="Verdana"/>
              </a:rPr>
              <a:t>Alles Gute und viel Erfolg </a:t>
            </a:r>
            <a:br>
              <a:rPr lang="de-DE" sz="3000" b="1" dirty="0">
                <a:latin typeface="Verdana"/>
                <a:cs typeface="Verdana"/>
              </a:rPr>
            </a:br>
            <a:r>
              <a:rPr lang="de-DE" sz="3000" b="1" dirty="0">
                <a:latin typeface="Verdana"/>
                <a:cs typeface="Verdana"/>
              </a:rPr>
              <a:t>bei Ihren Prüfungen!</a:t>
            </a:r>
          </a:p>
        </p:txBody>
      </p:sp>
      <p:pic>
        <p:nvPicPr>
          <p:cNvPr id="6" name="Inhaltsplatzhalter 5" descr="IMG_20210701_20070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303" b="-103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26640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F46F83-3F1F-4AB2-B924-DE6798A94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de-DE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Standardisierte Reifeprüfung</a:t>
            </a:r>
            <a:endParaRPr lang="de-AT" sz="3000" dirty="0"/>
          </a:p>
        </p:txBody>
      </p:sp>
      <p:pic>
        <p:nvPicPr>
          <p:cNvPr id="4" name="Inhaltsplatzhalter 3" descr="Bildschirmfoto 2021-07-13 um 08.10.0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97" r="-133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13887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45406C-A420-4FE0-BFB3-C691C96C7AB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de-DE" sz="3000" b="1" dirty="0">
                <a:latin typeface="Verdana"/>
                <a:cs typeface="Verdana"/>
              </a:rPr>
              <a:t>1. Säule: VWA</a:t>
            </a:r>
            <a:endParaRPr lang="de-AT" sz="3000" b="1" dirty="0">
              <a:latin typeface="Verdana"/>
              <a:cs typeface="Verdana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3CFAF9-2EDE-4D7E-9595-BA9757215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de-DE" sz="2500" dirty="0">
                <a:latin typeface="Verdana"/>
                <a:cs typeface="Verdana"/>
              </a:rPr>
              <a:t>„</a:t>
            </a:r>
            <a:r>
              <a:rPr lang="de-DE" sz="2500" b="1" dirty="0" err="1">
                <a:latin typeface="Verdana"/>
                <a:cs typeface="Verdana"/>
              </a:rPr>
              <a:t>V</a:t>
            </a:r>
            <a:r>
              <a:rPr lang="de-DE" sz="2500" dirty="0" err="1">
                <a:latin typeface="Verdana"/>
                <a:cs typeface="Verdana"/>
              </a:rPr>
              <a:t>or</a:t>
            </a:r>
            <a:r>
              <a:rPr lang="de-DE" sz="2500" b="1" dirty="0" err="1">
                <a:latin typeface="Verdana"/>
                <a:cs typeface="Verdana"/>
              </a:rPr>
              <a:t>W</a:t>
            </a:r>
            <a:r>
              <a:rPr lang="de-DE" sz="2500" dirty="0" err="1">
                <a:latin typeface="Verdana"/>
                <a:cs typeface="Verdana"/>
              </a:rPr>
              <a:t>issenschaftliche</a:t>
            </a:r>
            <a:r>
              <a:rPr lang="de-DE" sz="2500" dirty="0">
                <a:latin typeface="Verdana"/>
                <a:cs typeface="Verdana"/>
              </a:rPr>
              <a:t> </a:t>
            </a:r>
            <a:r>
              <a:rPr lang="de-DE" sz="2500" b="1" dirty="0">
                <a:latin typeface="Verdana"/>
                <a:cs typeface="Verdana"/>
              </a:rPr>
              <a:t>A</a:t>
            </a:r>
            <a:r>
              <a:rPr lang="de-DE" sz="2500" dirty="0">
                <a:latin typeface="Verdana"/>
                <a:cs typeface="Verdana"/>
              </a:rPr>
              <a:t>rbeit“ </a:t>
            </a:r>
          </a:p>
          <a:p>
            <a:pPr marL="0" indent="0">
              <a:buNone/>
            </a:pPr>
            <a:r>
              <a:rPr lang="de-DE" sz="2500" dirty="0">
                <a:latin typeface="Verdana"/>
                <a:cs typeface="Verdana"/>
              </a:rPr>
              <a:t>= schriftliche Arbeit zu einem selbstgewählten, eingegrenzten Forschungsthema </a:t>
            </a:r>
          </a:p>
          <a:p>
            <a:pPr marL="0" indent="0">
              <a:buNone/>
            </a:pPr>
            <a:endParaRPr lang="de-DE" sz="2500" dirty="0">
              <a:latin typeface="Verdana"/>
              <a:cs typeface="Verdana"/>
            </a:endParaRPr>
          </a:p>
          <a:p>
            <a:pPr marL="0" indent="0">
              <a:buNone/>
            </a:pPr>
            <a:r>
              <a:rPr lang="de-DE" sz="2500" dirty="0">
                <a:latin typeface="Verdana"/>
                <a:cs typeface="Verdana"/>
              </a:rPr>
              <a:t>Dauer: 3 Semester; ca. 25 Seiten lang </a:t>
            </a:r>
          </a:p>
          <a:p>
            <a:pPr marL="0" indent="0">
              <a:buNone/>
            </a:pPr>
            <a:r>
              <a:rPr lang="de-DE" sz="2500" dirty="0">
                <a:latin typeface="Verdana"/>
                <a:cs typeface="Verdana"/>
              </a:rPr>
              <a:t>Das Thema muss keinem Unterrichtsfach zugeordnet werden.</a:t>
            </a:r>
          </a:p>
          <a:p>
            <a:pPr marL="0" indent="0">
              <a:buNone/>
            </a:pPr>
            <a:endParaRPr lang="de-DE" sz="2500" dirty="0">
              <a:latin typeface="Verdana"/>
              <a:cs typeface="Verdana"/>
            </a:endParaRPr>
          </a:p>
          <a:p>
            <a:pPr marL="0" indent="0">
              <a:buNone/>
            </a:pPr>
            <a:r>
              <a:rPr lang="de-DE" sz="2500" dirty="0">
                <a:latin typeface="Verdana"/>
                <a:cs typeface="Verdana"/>
              </a:rPr>
              <a:t>Unterstützung: Betreuung, 2 Module, 1 </a:t>
            </a:r>
            <a:r>
              <a:rPr lang="de-DE" sz="2500" dirty="0" err="1">
                <a:latin typeface="Verdana"/>
                <a:cs typeface="Verdana"/>
              </a:rPr>
              <a:t>unverbindl</a:t>
            </a:r>
            <a:r>
              <a:rPr lang="de-DE" sz="2500" dirty="0">
                <a:latin typeface="Verdana"/>
                <a:cs typeface="Verdana"/>
              </a:rPr>
              <a:t>. Übung, Bibliothek</a:t>
            </a:r>
            <a:endParaRPr lang="de-AT" sz="25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028248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51AFDF-B024-41B1-9FDF-D27914C82D7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B3A2C7"/>
          </a:solidFill>
        </p:spPr>
        <p:txBody>
          <a:bodyPr>
            <a:normAutofit fontScale="90000"/>
          </a:bodyPr>
          <a:lstStyle/>
          <a:p>
            <a:br>
              <a:rPr lang="de-DE" sz="3000" b="1" dirty="0">
                <a:latin typeface="Verdana"/>
                <a:cs typeface="Verdana"/>
              </a:rPr>
            </a:br>
            <a:r>
              <a:rPr lang="de-DE" sz="3000" b="1" dirty="0">
                <a:latin typeface="Verdana"/>
                <a:cs typeface="Verdana"/>
              </a:rPr>
              <a:t>VWA aus der Tagesschule?</a:t>
            </a:r>
            <a:br>
              <a:rPr lang="de-AT" sz="3000" b="1" dirty="0">
                <a:latin typeface="Verdana"/>
                <a:cs typeface="Verdana"/>
              </a:rPr>
            </a:br>
            <a:endParaRPr lang="de-AT" sz="3000" b="1" dirty="0">
              <a:latin typeface="Verdana"/>
              <a:cs typeface="Verdana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353E2A-A94F-48FB-B70A-19717ED5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de-AT" dirty="0">
              <a:latin typeface="Verdana"/>
              <a:cs typeface="Verdana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6D934B8-EC91-466B-A80D-BF2BFCE73EB6}"/>
              </a:ext>
            </a:extLst>
          </p:cNvPr>
          <p:cNvSpPr txBox="1"/>
          <p:nvPr/>
        </p:nvSpPr>
        <p:spPr>
          <a:xfrm>
            <a:off x="395536" y="1628800"/>
            <a:ext cx="352839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AT" sz="2500" b="1" dirty="0">
                <a:latin typeface="Verdana"/>
                <a:ea typeface="Verdana" panose="020B0604030504040204" pitchFamily="34" charset="0"/>
                <a:cs typeface="Verdana"/>
                <a:sym typeface="Wingdings" pitchFamily="2" charset="2"/>
              </a:rPr>
              <a:t>Angefangene VWA 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de-AT" sz="2500" dirty="0">
              <a:latin typeface="Verdana"/>
              <a:ea typeface="Verdana" panose="020B0604030504040204" pitchFamily="34" charset="0"/>
              <a:cs typeface="Verdana"/>
              <a:sym typeface="Wingdings" pitchFamily="2" charset="2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AT" sz="2500" dirty="0">
                <a:latin typeface="Verdana"/>
                <a:ea typeface="Verdana" panose="020B0604030504040204" pitchFamily="34" charset="0"/>
                <a:cs typeface="Verdana"/>
                <a:sym typeface="Wingdings" pitchFamily="2" charset="2"/>
              </a:rPr>
              <a:t>Fertigstellung mit limitierter Betreuung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de-AT" sz="2500" dirty="0">
              <a:latin typeface="Verdana"/>
              <a:ea typeface="Verdana" panose="020B0604030504040204" pitchFamily="34" charset="0"/>
              <a:cs typeface="Verdana"/>
              <a:sym typeface="Wingdings" pitchFamily="2" charset="2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AT" sz="2500" dirty="0">
                <a:latin typeface="Verdana"/>
                <a:ea typeface="Verdana" panose="020B0604030504040204" pitchFamily="34" charset="0"/>
                <a:cs typeface="Verdana"/>
                <a:sym typeface="Wingdings" pitchFamily="2" charset="2"/>
              </a:rPr>
              <a:t>Präsentation + Diskussion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de-AT" sz="1800" dirty="0"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3B70BB9-1DD4-4A4B-A381-CCAAEA277D5D}"/>
              </a:ext>
            </a:extLst>
          </p:cNvPr>
          <p:cNvSpPr txBox="1"/>
          <p:nvPr/>
        </p:nvSpPr>
        <p:spPr>
          <a:xfrm>
            <a:off x="4499992" y="1628800"/>
            <a:ext cx="4104456" cy="4676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AT" sz="2500" b="1" dirty="0">
                <a:latin typeface="Verdana"/>
                <a:ea typeface="Verdana" panose="020B0604030504040204" pitchFamily="34" charset="0"/>
                <a:cs typeface="Verdana"/>
                <a:sym typeface="Wingdings" pitchFamily="2" charset="2"/>
              </a:rPr>
              <a:t>Fertige VWA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de-AT" sz="2500" dirty="0">
              <a:latin typeface="Verdana"/>
              <a:ea typeface="Verdana" panose="020B0604030504040204" pitchFamily="34" charset="0"/>
              <a:cs typeface="Verdana"/>
              <a:sym typeface="Wingdings" pitchFamily="2" charset="2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de-AT" sz="2500" dirty="0">
              <a:latin typeface="Verdana"/>
              <a:ea typeface="Verdana" panose="020B0604030504040204" pitchFamily="34" charset="0"/>
              <a:cs typeface="Verdana"/>
              <a:sym typeface="Wingdings" pitchFamily="2" charset="2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de-AT" sz="2500" dirty="0">
              <a:latin typeface="Verdana"/>
              <a:ea typeface="Verdana" panose="020B0604030504040204" pitchFamily="34" charset="0"/>
              <a:cs typeface="Verdana"/>
              <a:sym typeface="Wingdings" pitchFamily="2" charset="2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de-AT" sz="2500" dirty="0">
              <a:latin typeface="Verdana"/>
              <a:ea typeface="Verdana" panose="020B0604030504040204" pitchFamily="34" charset="0"/>
              <a:cs typeface="Verdana"/>
              <a:sym typeface="Wingdings" pitchFamily="2" charset="2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AT" sz="2500" dirty="0">
                <a:latin typeface="Verdana"/>
                <a:ea typeface="Verdana" panose="020B0604030504040204" pitchFamily="34" charset="0"/>
                <a:cs typeface="Verdana"/>
                <a:sym typeface="Wingdings" pitchFamily="2" charset="2"/>
              </a:rPr>
              <a:t>Präsentation + Diskussion im Abschlusssemester</a:t>
            </a:r>
          </a:p>
        </p:txBody>
      </p:sp>
    </p:spTree>
    <p:extLst>
      <p:ext uri="{BB962C8B-B14F-4D97-AF65-F5344CB8AC3E}">
        <p14:creationId xmlns:p14="http://schemas.microsoft.com/office/powerpoint/2010/main" val="1118984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9B3F88-60ED-437F-A575-E999FA698C4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de-DE" sz="3000" b="1" dirty="0">
                <a:latin typeface="Verdana"/>
                <a:cs typeface="Verdana"/>
              </a:rPr>
              <a:t>2. Säule: schriftliche RP</a:t>
            </a:r>
            <a:endParaRPr lang="de-AT" sz="3000" b="1" dirty="0">
              <a:latin typeface="Verdana"/>
              <a:cs typeface="Verdana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1C53F1-4A61-49EE-A3C4-7932DA5FA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dirty="0">
              <a:latin typeface="Verdana"/>
              <a:cs typeface="Verdana"/>
            </a:endParaRPr>
          </a:p>
          <a:p>
            <a:pPr marL="0" indent="0">
              <a:buNone/>
            </a:pPr>
            <a:r>
              <a:rPr lang="de-DE" sz="2200" dirty="0">
                <a:latin typeface="Verdana"/>
                <a:cs typeface="Verdana"/>
              </a:rPr>
              <a:t>3 Prüfungen: D, M + E/F</a:t>
            </a:r>
          </a:p>
          <a:p>
            <a:pPr marL="0" indent="0">
              <a:buNone/>
            </a:pPr>
            <a:r>
              <a:rPr lang="de-DE" sz="2200" dirty="0">
                <a:latin typeface="Verdana"/>
                <a:cs typeface="Verdana"/>
              </a:rPr>
              <a:t>4 Prüfungen: D</a:t>
            </a:r>
            <a:r>
              <a:rPr lang="de-DE" sz="2200">
                <a:latin typeface="Verdana"/>
                <a:cs typeface="Verdana"/>
              </a:rPr>
              <a:t>, M + E/F + L/E/F</a:t>
            </a:r>
            <a:endParaRPr lang="de-DE" sz="2200" dirty="0">
              <a:latin typeface="Verdana"/>
              <a:cs typeface="Verdana"/>
            </a:endParaRPr>
          </a:p>
          <a:p>
            <a:pPr marL="0" indent="0">
              <a:buNone/>
            </a:pPr>
            <a:r>
              <a:rPr lang="de-DE" sz="2200" b="1" dirty="0">
                <a:latin typeface="Verdana"/>
                <a:cs typeface="Verdana"/>
              </a:rPr>
              <a:t>Voraussetzung</a:t>
            </a:r>
          </a:p>
          <a:p>
            <a:pPr marL="0" indent="0">
              <a:buNone/>
            </a:pPr>
            <a:r>
              <a:rPr lang="de-DE" sz="2200" dirty="0">
                <a:latin typeface="Verdana"/>
                <a:cs typeface="Verdana"/>
              </a:rPr>
              <a:t>Alle vorherigen Module dieses Faches sind positiv absolviert. </a:t>
            </a:r>
            <a:br>
              <a:rPr lang="de-DE" sz="2200" dirty="0">
                <a:latin typeface="Verdana"/>
                <a:cs typeface="Verdana"/>
              </a:rPr>
            </a:br>
            <a:r>
              <a:rPr lang="de-DE" sz="2200" dirty="0">
                <a:latin typeface="Verdana"/>
                <a:cs typeface="Verdana"/>
              </a:rPr>
              <a:t>Bei einem  „Nicht genügend“ oder „Nicht beurteilt“ eines Abschlussmoduls (z.B. E8) ist ein Antreten zur Reifeprüfung </a:t>
            </a:r>
            <a:r>
              <a:rPr lang="de-DE" sz="2200" b="1" u="sng" dirty="0">
                <a:latin typeface="Verdana"/>
                <a:cs typeface="Verdana"/>
              </a:rPr>
              <a:t>nicht</a:t>
            </a:r>
            <a:r>
              <a:rPr lang="de-DE" sz="2200" dirty="0">
                <a:latin typeface="Verdana"/>
                <a:cs typeface="Verdana"/>
              </a:rPr>
              <a:t> möglich.</a:t>
            </a:r>
            <a:endParaRPr lang="de-AT" sz="22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906325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C06D91-5699-44FF-B0D6-97F831F06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  <a:solidFill>
            <a:srgbClr val="95B3D7"/>
          </a:solidFill>
        </p:spPr>
        <p:txBody>
          <a:bodyPr>
            <a:normAutofit/>
          </a:bodyPr>
          <a:lstStyle/>
          <a:p>
            <a:r>
              <a:rPr lang="de-DE" sz="3200" b="1" dirty="0">
                <a:latin typeface="Verdana"/>
                <a:cs typeface="Verdana"/>
              </a:rPr>
              <a:t>Kompensationsprüfung</a:t>
            </a:r>
            <a:endParaRPr lang="de-AT" sz="3000" b="1" dirty="0">
              <a:latin typeface="Verdana"/>
              <a:cs typeface="Verdana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6781B0-74F1-4B74-92BF-E563E02BA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500" dirty="0">
                <a:latin typeface="Verdana"/>
                <a:cs typeface="Verdana"/>
              </a:rPr>
              <a:t>Wenn die schriftliche Prüfung negativ ist, kann die Note durch ein 15‘ dauernde </a:t>
            </a:r>
            <a:r>
              <a:rPr lang="de-DE" sz="2500">
                <a:latin typeface="Verdana"/>
                <a:cs typeface="Verdana"/>
              </a:rPr>
              <a:t>Prüfung ausgebessert </a:t>
            </a:r>
            <a:r>
              <a:rPr lang="de-DE" sz="2500" dirty="0">
                <a:latin typeface="Verdana"/>
                <a:cs typeface="Verdana"/>
              </a:rPr>
              <a:t>werden.</a:t>
            </a:r>
          </a:p>
          <a:p>
            <a:pPr marL="0" indent="0">
              <a:buNone/>
            </a:pPr>
            <a:endParaRPr lang="de-DE" sz="2500" dirty="0">
              <a:latin typeface="Verdana"/>
              <a:cs typeface="Verdana"/>
            </a:endParaRPr>
          </a:p>
          <a:p>
            <a:pPr marL="0" indent="0">
              <a:buNone/>
            </a:pPr>
            <a:r>
              <a:rPr lang="de-DE" sz="2500" dirty="0">
                <a:latin typeface="Verdana"/>
                <a:cs typeface="Verdana"/>
              </a:rPr>
              <a:t>Anmeldung ist erforderlich!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9441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02ACA0-FAFC-4D37-923B-275A953897A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de-DE" sz="3000" b="1" dirty="0">
                <a:latin typeface="Verdana"/>
                <a:cs typeface="Verdana"/>
              </a:rPr>
              <a:t>3. Säule: mündliche RP</a:t>
            </a:r>
            <a:endParaRPr lang="de-AT" sz="3000" b="1" dirty="0">
              <a:latin typeface="Verdana"/>
              <a:cs typeface="Verdana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D5F589-22A0-40FC-B440-9C4C0CA94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/>
              <a:t>2 oder 3 mündliche Prüfungen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freie Fächerwahl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Voraussetzung: positiver Modulabschluss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Wiederholungsprüfungen nach Semesterschluss gibt es nicht.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65286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C4296D-E339-4D63-A50A-F8508154440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de-DE" sz="3000" b="1" dirty="0">
                <a:latin typeface="Verdana"/>
                <a:cs typeface="Verdana"/>
              </a:rPr>
              <a:t>Säulen der RP</a:t>
            </a:r>
            <a:endParaRPr lang="de-AT" sz="3000" b="1" dirty="0">
              <a:latin typeface="Verdana"/>
              <a:cs typeface="Verdana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FC8544-867B-444A-BF55-2D679E4F9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pPr marL="0" indent="0">
              <a:buNone/>
            </a:pPr>
            <a:r>
              <a:rPr lang="de-DE" sz="2500" dirty="0">
                <a:latin typeface="Verdana"/>
                <a:cs typeface="Verdana"/>
              </a:rPr>
              <a:t>Die drei Säulen sind voneinander </a:t>
            </a:r>
            <a:r>
              <a:rPr lang="de-DE" sz="2500" b="1" dirty="0">
                <a:latin typeface="Verdana"/>
                <a:cs typeface="Verdana"/>
              </a:rPr>
              <a:t>unabhängig.</a:t>
            </a:r>
          </a:p>
          <a:p>
            <a:endParaRPr lang="de-DE" sz="2500" dirty="0">
              <a:latin typeface="Verdana"/>
              <a:cs typeface="Verdana"/>
            </a:endParaRPr>
          </a:p>
          <a:p>
            <a:endParaRPr lang="de-DE" sz="2500" dirty="0">
              <a:latin typeface="Verdana"/>
              <a:cs typeface="Verdana"/>
            </a:endParaRPr>
          </a:p>
          <a:p>
            <a:pPr marL="0" indent="0">
              <a:buNone/>
            </a:pPr>
            <a:r>
              <a:rPr lang="de-DE" sz="2500" dirty="0">
                <a:latin typeface="Verdana"/>
                <a:cs typeface="Verdana"/>
              </a:rPr>
              <a:t>Das</a:t>
            </a:r>
            <a:r>
              <a:rPr lang="de-DE" sz="2500" b="1" dirty="0">
                <a:latin typeface="Verdana"/>
                <a:cs typeface="Verdana"/>
              </a:rPr>
              <a:t> Maturazeugnis</a:t>
            </a:r>
            <a:r>
              <a:rPr lang="de-DE" sz="2500" dirty="0">
                <a:latin typeface="Verdana"/>
                <a:cs typeface="Verdana"/>
              </a:rPr>
              <a:t> bekommen Sie erst dann, wenn alle drei Säulen </a:t>
            </a:r>
            <a:r>
              <a:rPr lang="de-DE" sz="2500" b="1" dirty="0">
                <a:latin typeface="Verdana"/>
                <a:cs typeface="Verdana"/>
              </a:rPr>
              <a:t>positiv</a:t>
            </a:r>
            <a:r>
              <a:rPr lang="de-DE" sz="2500" dirty="0">
                <a:latin typeface="Verdana"/>
                <a:cs typeface="Verdana"/>
              </a:rPr>
              <a:t> abgeschlossen sind.</a:t>
            </a:r>
          </a:p>
          <a:p>
            <a:pPr marL="0" indent="0">
              <a:buNone/>
            </a:pPr>
            <a:endParaRPr lang="de-DE" sz="2500" dirty="0">
              <a:latin typeface="Verdana"/>
              <a:cs typeface="Verdana"/>
            </a:endParaRP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33050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1D4C03-40A2-4947-A686-8390E52D641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de-AT" sz="3000" b="1" dirty="0">
                <a:latin typeface="Verdana"/>
                <a:cs typeface="Verdana"/>
              </a:rPr>
              <a:t>Vorgezogene</a:t>
            </a:r>
            <a:r>
              <a:rPr lang="de-AT" sz="3000" dirty="0">
                <a:latin typeface="Verdana"/>
                <a:cs typeface="Verdana"/>
              </a:rPr>
              <a:t> </a:t>
            </a:r>
            <a:r>
              <a:rPr lang="de-AT" sz="3000" b="1" dirty="0">
                <a:latin typeface="Verdana"/>
                <a:cs typeface="Verdana"/>
              </a:rPr>
              <a:t>Teilprüfung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EED8A3-0E37-4E15-9F27-C1C9CB841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endParaRPr lang="de-AT" dirty="0"/>
          </a:p>
          <a:p>
            <a:pPr marL="0" indent="0">
              <a:lnSpc>
                <a:spcPct val="100000"/>
              </a:lnSpc>
              <a:buNone/>
            </a:pPr>
            <a:r>
              <a:rPr lang="de-AT" sz="2900" dirty="0">
                <a:latin typeface="Verdana"/>
                <a:cs typeface="Verdana"/>
              </a:rPr>
              <a:t>... immer möglich, sobald das letzte Modul eines Faches positiv abgeschlossen wurde. </a:t>
            </a:r>
          </a:p>
          <a:p>
            <a:pPr marL="0" indent="0">
              <a:lnSpc>
                <a:spcPct val="100000"/>
              </a:lnSpc>
              <a:buNone/>
            </a:pPr>
            <a:endParaRPr lang="de-AT" sz="2900" dirty="0">
              <a:latin typeface="Verdana"/>
              <a:cs typeface="Verdan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AT" sz="2900" dirty="0">
                <a:latin typeface="Verdana"/>
                <a:cs typeface="Verdana"/>
              </a:rPr>
              <a:t>Es dürfen </a:t>
            </a:r>
            <a:r>
              <a:rPr lang="de-AT" sz="2900" b="1" dirty="0">
                <a:latin typeface="Verdana"/>
                <a:cs typeface="Verdana"/>
              </a:rPr>
              <a:t>maximal 5</a:t>
            </a:r>
            <a:r>
              <a:rPr lang="de-AT" sz="2900" dirty="0">
                <a:latin typeface="Verdana"/>
                <a:cs typeface="Verdana"/>
              </a:rPr>
              <a:t> vorgezogene Teilprüfungen abgelegt werden.</a:t>
            </a:r>
          </a:p>
          <a:p>
            <a:pPr marL="0" indent="0">
              <a:buNone/>
            </a:pPr>
            <a:endParaRPr lang="de-AT" sz="2900" dirty="0">
              <a:latin typeface="Verdana"/>
              <a:cs typeface="Verdan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AT" sz="2900" dirty="0">
                <a:latin typeface="Verdana"/>
                <a:cs typeface="Verdana"/>
              </a:rPr>
              <a:t>Mindestens </a:t>
            </a:r>
            <a:r>
              <a:rPr lang="de-AT" sz="2900" b="1" dirty="0">
                <a:latin typeface="Verdana"/>
                <a:cs typeface="Verdana"/>
              </a:rPr>
              <a:t>1 Prüfung </a:t>
            </a:r>
            <a:r>
              <a:rPr lang="de-AT" sz="2900" dirty="0">
                <a:latin typeface="Verdana"/>
                <a:cs typeface="Verdana"/>
              </a:rPr>
              <a:t>(schriftlich oder mündlich) muss beim </a:t>
            </a:r>
            <a:r>
              <a:rPr lang="de-AT" sz="2900" b="1" dirty="0">
                <a:latin typeface="Verdana"/>
                <a:cs typeface="Verdana"/>
              </a:rPr>
              <a:t>Abschlusstermin</a:t>
            </a:r>
            <a:r>
              <a:rPr lang="de-AT" sz="2900" dirty="0">
                <a:latin typeface="Verdana"/>
                <a:cs typeface="Verdana"/>
              </a:rPr>
              <a:t> absolviert werden.</a:t>
            </a:r>
          </a:p>
        </p:txBody>
      </p:sp>
    </p:spTree>
    <p:extLst>
      <p:ext uri="{BB962C8B-B14F-4D97-AF65-F5344CB8AC3E}">
        <p14:creationId xmlns:p14="http://schemas.microsoft.com/office/powerpoint/2010/main" val="418755234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345</Words>
  <Application>Microsoft Office PowerPoint</Application>
  <PresentationFormat>Bildschirmpräsentation (4:3)</PresentationFormat>
  <Paragraphs>73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Calibri</vt:lpstr>
      <vt:lpstr>Verdana</vt:lpstr>
      <vt:lpstr>Larissa-Design</vt:lpstr>
      <vt:lpstr>PowerPoint-Präsentation</vt:lpstr>
      <vt:lpstr>Standardisierte Reifeprüfung</vt:lpstr>
      <vt:lpstr>1. Säule: VWA</vt:lpstr>
      <vt:lpstr> VWA aus der Tagesschule? </vt:lpstr>
      <vt:lpstr>2. Säule: schriftliche RP</vt:lpstr>
      <vt:lpstr>Kompensationsprüfung</vt:lpstr>
      <vt:lpstr>3. Säule: mündliche RP</vt:lpstr>
      <vt:lpstr>Säulen der RP</vt:lpstr>
      <vt:lpstr>Vorgezogene Teilprüfung</vt:lpstr>
      <vt:lpstr>Anmeldung zur RP</vt:lpstr>
      <vt:lpstr> Abmeldung von der RP </vt:lpstr>
      <vt:lpstr> Kleidung bei der mündlichen RP: festlich </vt:lpstr>
      <vt:lpstr>Alles Gute und viel Erfolg  bei Ihren Prüfungen!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SPQR</dc:creator>
  <cp:lastModifiedBy>Vera Hausleitner</cp:lastModifiedBy>
  <cp:revision>207</cp:revision>
  <cp:lastPrinted>2019-03-28T17:02:26Z</cp:lastPrinted>
  <dcterms:created xsi:type="dcterms:W3CDTF">2011-08-26T12:38:01Z</dcterms:created>
  <dcterms:modified xsi:type="dcterms:W3CDTF">2023-11-09T07:10:58Z</dcterms:modified>
</cp:coreProperties>
</file>